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7" r:id="rId2"/>
    <p:sldId id="260" r:id="rId3"/>
    <p:sldId id="264" r:id="rId4"/>
    <p:sldId id="265" r:id="rId5"/>
    <p:sldId id="266" r:id="rId6"/>
    <p:sldId id="267" r:id="rId7"/>
    <p:sldId id="268" r:id="rId8"/>
    <p:sldId id="288" r:id="rId9"/>
    <p:sldId id="273" r:id="rId10"/>
    <p:sldId id="275" r:id="rId11"/>
    <p:sldId id="289" r:id="rId12"/>
    <p:sldId id="290" r:id="rId13"/>
    <p:sldId id="286" r:id="rId14"/>
    <p:sldId id="285" r:id="rId15"/>
    <p:sldId id="278" r:id="rId16"/>
    <p:sldId id="279" r:id="rId17"/>
    <p:sldId id="280" r:id="rId18"/>
    <p:sldId id="291" r:id="rId19"/>
    <p:sldId id="292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0066"/>
    <a:srgbClr val="FFFF00"/>
    <a:srgbClr val="66FFFF"/>
    <a:srgbClr val="66FF33"/>
    <a:srgbClr val="FFFFCC"/>
    <a:srgbClr val="52F725"/>
    <a:srgbClr val="CCE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8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8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8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08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8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10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0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11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6119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612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2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6122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123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6124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12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12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5A92BB-90CD-4D27-AE5E-D13A76E787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75761-1943-4438-8016-19B684710F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F581F-079A-4BB3-B9C0-30CD222E17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B263-E4C1-4EBB-B58A-FC4527A5A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7ADFB-783A-449B-A822-49D4E8F281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D7B6-4E3A-4DFF-BECF-52F8A9F65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F64AC-0EC3-4DC1-8A72-B0BD93032A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AC305-17F4-4AC9-949B-536AE3958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1257C-4DF4-4DB5-A5B3-66768CCC8D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D6E92-CD49-4E1B-8199-D4F774306C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FE1FB-56DE-4BBD-9124-A114407E0A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505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06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08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9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9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9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9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9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095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509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9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5098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509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5100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5101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5102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BE520F2-3755-4F93-A8B7-7EE035597E9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080300" y="381000"/>
            <a:ext cx="7156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4000" b="1" dirty="0">
                <a:solidFill>
                  <a:srgbClr val="FFFF00"/>
                </a:solidFill>
              </a:rPr>
              <a:t>IMUNOHISTO / CITOHEMIJA </a:t>
            </a:r>
          </a:p>
        </p:txBody>
      </p:sp>
      <p:pic>
        <p:nvPicPr>
          <p:cNvPr id="3079" name="Picture 7" descr="citotoksic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352800"/>
            <a:ext cx="4800600" cy="3289300"/>
          </a:xfrm>
          <a:prstGeom prst="rect">
            <a:avLst/>
          </a:prstGeom>
          <a:noFill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762000" y="1828800"/>
            <a:ext cx="8001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FF6600"/>
              </a:buClr>
              <a:buFont typeface="Wingdings" pitchFamily="2" charset="2"/>
              <a:buChar char="v"/>
            </a:pPr>
            <a:r>
              <a:rPr lang="sr-Latn-CS" sz="2000" b="1" dirty="0">
                <a:effectLst/>
              </a:rPr>
              <a:t> metod</a:t>
            </a:r>
            <a:r>
              <a:rPr lang="en-US" sz="2000" b="1" dirty="0">
                <a:effectLst/>
              </a:rPr>
              <a:t>e</a:t>
            </a:r>
            <a:r>
              <a:rPr lang="sr-Latn-CS" sz="2000" b="1" dirty="0">
                <a:effectLst/>
              </a:rPr>
              <a:t> koj</a:t>
            </a:r>
            <a:r>
              <a:rPr lang="en-US" sz="2000" b="1" dirty="0" err="1">
                <a:effectLst/>
              </a:rPr>
              <a:t>ima</a:t>
            </a:r>
            <a:r>
              <a:rPr lang="sr-Latn-CS" sz="2000" b="1" dirty="0">
                <a:effectLst/>
              </a:rPr>
              <a:t> se vrši lokalizacija tkivni</a:t>
            </a:r>
            <a:r>
              <a:rPr lang="en-US" sz="2000" b="1" dirty="0">
                <a:effectLst/>
              </a:rPr>
              <a:t>h </a:t>
            </a:r>
            <a:r>
              <a:rPr lang="en-US" sz="2000" b="1" dirty="0" err="1">
                <a:effectLst/>
              </a:rPr>
              <a:t>elemenata</a:t>
            </a:r>
            <a:r>
              <a:rPr lang="en-US" sz="2000" b="1" dirty="0">
                <a:effectLst/>
              </a:rPr>
              <a:t> </a:t>
            </a:r>
            <a:r>
              <a:rPr lang="en-US" sz="2000" b="1" i="1" dirty="0">
                <a:effectLst/>
              </a:rPr>
              <a:t>in situ</a:t>
            </a:r>
            <a:r>
              <a:rPr lang="sr-Latn-CS" sz="2000" b="1" i="1" dirty="0">
                <a:effectLst/>
              </a:rPr>
              <a:t> </a:t>
            </a:r>
            <a:r>
              <a:rPr lang="sr-Latn-CS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upotrebom</a:t>
            </a:r>
            <a:r>
              <a:rPr lang="sr-Latn-CS" sz="2000" b="1" dirty="0">
                <a:effectLst/>
              </a:rPr>
              <a:t> obeleženih antitela kao specifičnih reagenasa, kroz antigen</a:t>
            </a:r>
            <a:r>
              <a:rPr lang="en-US" sz="2000" b="1" dirty="0">
                <a:effectLst/>
              </a:rPr>
              <a:t>-</a:t>
            </a:r>
            <a:r>
              <a:rPr lang="sr-Latn-CS" sz="2000" b="1" dirty="0">
                <a:effectLst/>
              </a:rPr>
              <a:t>antitelo interakcije</a:t>
            </a:r>
            <a:r>
              <a:rPr lang="en-US" sz="2000" dirty="0">
                <a:effectLst/>
              </a:rPr>
              <a:t>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sl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2" y="1766888"/>
            <a:ext cx="3457575" cy="3171825"/>
          </a:xfrm>
          <a:prstGeom prst="rect">
            <a:avLst/>
          </a:prstGeom>
          <a:noFill/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85800" y="0"/>
            <a:ext cx="44958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800" b="1" i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Monoklonska antitela</a:t>
            </a:r>
            <a:endParaRPr lang="en-US" sz="2800" b="1" i="1" dirty="0">
              <a:solidFill>
                <a:srgbClr val="09FFB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4343400" cy="369332"/>
          </a:xfrm>
          <a:prstGeom prst="rect">
            <a:avLst/>
          </a:prstGeom>
          <a:solidFill>
            <a:srgbClr val="0000FF">
              <a:alpha val="41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Latn-CS" b="1" i="1" dirty="0">
                <a:effectLst/>
              </a:rPr>
              <a:t> </a:t>
            </a:r>
            <a:r>
              <a:rPr lang="it-IT" b="1" i="1" dirty="0">
                <a:effectLst/>
              </a:rPr>
              <a:t> </a:t>
            </a:r>
            <a:r>
              <a:rPr lang="it-IT" b="1" i="1" dirty="0">
                <a:solidFill>
                  <a:srgbClr val="FFFF61"/>
                </a:solidFill>
                <a:effectLst/>
              </a:rPr>
              <a:t>imunohemijski identična</a:t>
            </a:r>
            <a:endParaRPr lang="en-US" b="1" i="1" dirty="0">
              <a:effectLst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419600" y="5715000"/>
            <a:ext cx="27432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i="1">
              <a:effectLst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81000" y="4038600"/>
            <a:ext cx="27432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i="1">
              <a:effectLst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762000" y="5485606"/>
            <a:ext cx="36576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i="1" dirty="0" err="1">
                <a:effectLst/>
              </a:rPr>
              <a:t>Klonovi</a:t>
            </a:r>
            <a:r>
              <a:rPr lang="en-US" sz="1600" b="1" i="1" dirty="0">
                <a:effectLst/>
              </a:rPr>
              <a:t> </a:t>
            </a:r>
            <a:r>
              <a:rPr lang="en-US" sz="1600" b="1" i="1" dirty="0" err="1">
                <a:effectLst/>
              </a:rPr>
              <a:t>monoklonih</a:t>
            </a:r>
            <a:r>
              <a:rPr lang="en-US" sz="1600" b="1" i="1" dirty="0">
                <a:effectLst/>
              </a:rPr>
              <a:t> </a:t>
            </a:r>
            <a:r>
              <a:rPr lang="en-US" sz="1600" b="1" i="1" dirty="0" err="1">
                <a:effectLst/>
              </a:rPr>
              <a:t>antitela</a:t>
            </a:r>
            <a:r>
              <a:rPr lang="en-US" sz="1600" b="1" i="1" dirty="0">
                <a:effectLst/>
              </a:rPr>
              <a:t> </a:t>
            </a:r>
            <a:r>
              <a:rPr lang="en-US" sz="1600" b="1" i="1" dirty="0" err="1">
                <a:effectLst/>
              </a:rPr>
              <a:t>reaguju</a:t>
            </a:r>
            <a:r>
              <a:rPr lang="en-US" sz="1600" b="1" i="1" dirty="0">
                <a:effectLst/>
              </a:rPr>
              <a:t> </a:t>
            </a:r>
            <a:r>
              <a:rPr lang="en-US" sz="1600" b="1" i="1" dirty="0" err="1">
                <a:effectLst/>
              </a:rPr>
              <a:t>sa</a:t>
            </a:r>
            <a:r>
              <a:rPr lang="en-US" sz="1600" b="1" i="1" dirty="0">
                <a:effectLst/>
              </a:rPr>
              <a:t> </a:t>
            </a:r>
            <a:r>
              <a:rPr lang="en-US" sz="1600" b="1" i="1" dirty="0" err="1">
                <a:effectLst/>
              </a:rPr>
              <a:t>speci</a:t>
            </a:r>
            <a:r>
              <a:rPr lang="sr-Latn-CS" sz="1600" b="1" i="1" dirty="0">
                <a:effectLst/>
              </a:rPr>
              <a:t>fičnim epitopom na jednom antigenu</a:t>
            </a:r>
            <a:endParaRPr lang="en-US" sz="1600" b="1" i="1" dirty="0">
              <a:effectLst/>
            </a:endParaRPr>
          </a:p>
        </p:txBody>
      </p:sp>
      <p:pic>
        <p:nvPicPr>
          <p:cNvPr id="21512" name="Picture 8" descr="monoklonska hibrid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6236" y="2043113"/>
            <a:ext cx="34972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291931" y="635794"/>
            <a:ext cx="35814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FontTx/>
              <a:buChar char="-"/>
            </a:pPr>
            <a:r>
              <a:rPr lang="en-US" sz="1400" b="1" i="1" dirty="0" err="1">
                <a:effectLst/>
              </a:rPr>
              <a:t>imuni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odgovor</a:t>
            </a:r>
            <a:endParaRPr lang="sr-Latn-RS" sz="1400" b="1" i="1" dirty="0">
              <a:effectLst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</a:pPr>
            <a:r>
              <a:rPr lang="en-US" sz="1400" b="1" i="1" dirty="0">
                <a:effectLst/>
              </a:rPr>
              <a:t> B-</a:t>
            </a:r>
            <a:r>
              <a:rPr lang="en-US" sz="1400" b="1" i="1" dirty="0" err="1">
                <a:effectLst/>
              </a:rPr>
              <a:t>limfociti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iz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slez</a:t>
            </a:r>
            <a:r>
              <a:rPr lang="sr-Latn-RS" sz="1400" b="1" i="1" dirty="0">
                <a:effectLst/>
              </a:rPr>
              <a:t>i</a:t>
            </a:r>
            <a:r>
              <a:rPr lang="en-US" sz="1400" b="1" i="1" dirty="0">
                <a:effectLst/>
              </a:rPr>
              <a:t>ne </a:t>
            </a:r>
            <a:r>
              <a:rPr lang="en-US" sz="1400" b="1" i="1" dirty="0" err="1">
                <a:effectLst/>
              </a:rPr>
              <a:t>ili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drugih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limfnih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čvorova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prikupljaju</a:t>
            </a:r>
            <a:r>
              <a:rPr lang="en-US" sz="1400" b="1" i="1" dirty="0">
                <a:effectLst/>
              </a:rPr>
              <a:t> </a:t>
            </a:r>
            <a:endParaRPr lang="sr-Latn-RS" sz="1400" b="1" i="1" dirty="0">
              <a:effectLst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</a:pPr>
            <a:r>
              <a:rPr lang="en-US" sz="1400" b="1" i="1" dirty="0" err="1">
                <a:effectLst/>
              </a:rPr>
              <a:t>spajaju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sa</a:t>
            </a:r>
            <a:r>
              <a:rPr lang="en-US" sz="1400" b="1" i="1" dirty="0">
                <a:effectLst/>
              </a:rPr>
              <a:t> ne-</a:t>
            </a:r>
            <a:r>
              <a:rPr lang="en-US" sz="1400" b="1" i="1" dirty="0" err="1">
                <a:effectLst/>
              </a:rPr>
              <a:t>sekretnim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ćelijama</a:t>
            </a:r>
            <a:r>
              <a:rPr lang="en-US" sz="1400" b="1" i="1" dirty="0">
                <a:effectLst/>
              </a:rPr>
              <a:t> </a:t>
            </a:r>
            <a:r>
              <a:rPr lang="en-US" sz="1400" b="1" i="1" dirty="0" err="1">
                <a:effectLst/>
              </a:rPr>
              <a:t>mijeloma</a:t>
            </a:r>
            <a:endParaRPr lang="en-US" sz="1400" b="1" i="1" dirty="0">
              <a:effectLst/>
            </a:endParaRPr>
          </a:p>
          <a:p>
            <a:pPr>
              <a:spcBef>
                <a:spcPct val="50000"/>
              </a:spcBef>
            </a:pP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801032" y="259556"/>
            <a:ext cx="28194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DOBIJANJE ANTITELA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3200" b="1" dirty="0" err="1">
                <a:solidFill>
                  <a:srgbClr val="FFFF00"/>
                </a:solidFill>
              </a:rPr>
              <a:t>Različiti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načini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obeležavanja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err="1">
                <a:solidFill>
                  <a:srgbClr val="FFFF00"/>
                </a:solidFill>
              </a:rPr>
              <a:t>antitela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31746" name="Picture 88" descr="IHC marke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826" y="2286000"/>
            <a:ext cx="843827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FF00"/>
                </a:solidFill>
              </a:rPr>
              <a:t>IHC METODE</a:t>
            </a:r>
            <a:br>
              <a:rPr lang="en-US" b="1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2770" name="Picture 2" descr="direktno i indirektno bojenj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078" y="3294216"/>
            <a:ext cx="595532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505200" y="1524000"/>
            <a:ext cx="2209800" cy="863600"/>
          </a:xfrm>
          <a:prstGeom prst="rect">
            <a:avLst/>
          </a:prstGeom>
          <a:solidFill>
            <a:srgbClr val="0000FF">
              <a:alpha val="4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000" b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DIREKTNA</a:t>
            </a:r>
          </a:p>
          <a:p>
            <a:pPr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000" b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INDIREKTNA</a:t>
            </a:r>
          </a:p>
        </p:txBody>
      </p:sp>
      <p:pic>
        <p:nvPicPr>
          <p:cNvPr id="32771" name="Picture 3" descr="emzim Antitel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3438832"/>
            <a:ext cx="2734251" cy="2667000"/>
          </a:xfrm>
          <a:prstGeom prst="rect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lukagon, kontrola, 20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675" y="1204913"/>
            <a:ext cx="37338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 descr="slika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2963" y="3857625"/>
            <a:ext cx="37147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slika 4"/>
          <p:cNvPicPr>
            <a:picLocks noChangeAspect="1" noChangeArrowheads="1"/>
          </p:cNvPicPr>
          <p:nvPr/>
        </p:nvPicPr>
        <p:blipFill>
          <a:blip r:embed="rId4" cstate="print">
            <a:lum bright="20000" contrast="44000"/>
          </a:blip>
          <a:srcRect/>
          <a:stretch>
            <a:fillRect/>
          </a:stretch>
        </p:blipFill>
        <p:spPr bwMode="auto">
          <a:xfrm>
            <a:off x="742950" y="3886200"/>
            <a:ext cx="367982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somatostatin, Dex, 20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6775" y="1222375"/>
            <a:ext cx="3690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514600" y="0"/>
            <a:ext cx="579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chemeClr val="hlink"/>
                </a:solidFill>
                <a:effectLst/>
              </a:rPr>
              <a:t>PAP METODA</a:t>
            </a:r>
            <a:r>
              <a:rPr lang="sr-Latn-CS" sz="3200" b="1">
                <a:solidFill>
                  <a:schemeClr val="hlink"/>
                </a:solidFill>
                <a:effectLst/>
              </a:rPr>
              <a:t>  (pankreas) </a:t>
            </a:r>
            <a:endParaRPr lang="en-US" sz="3200" b="1">
              <a:solidFill>
                <a:schemeClr val="hlink"/>
              </a:solidFill>
              <a:effectLst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2435225" y="6418263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>
                <a:effectLst/>
              </a:rPr>
              <a:t>B-ćelije</a:t>
            </a:r>
            <a:endParaRPr lang="en-US" b="1">
              <a:effectLst/>
            </a:endParaRPr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 flipH="1" flipV="1">
            <a:off x="2743200" y="5181600"/>
            <a:ext cx="30480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 flipV="1">
            <a:off x="3200400" y="4953000"/>
            <a:ext cx="3048000" cy="1371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457200" y="6096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>
                <a:effectLst/>
              </a:rPr>
              <a:t>A-ćelije</a:t>
            </a:r>
            <a:endParaRPr lang="en-US" b="1">
              <a:effectLst/>
            </a:endParaRPr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1600200" y="838200"/>
            <a:ext cx="1295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4953000" y="8382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>
                <a:effectLst/>
              </a:rPr>
              <a:t>D-ćelije</a:t>
            </a:r>
            <a:endParaRPr lang="en-US" b="1">
              <a:effectLst/>
            </a:endParaRPr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6019800" y="1143000"/>
            <a:ext cx="304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CK-duodenum,K2,40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3333750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gastrin-pilorus,DEX2,40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7000" y="1371600"/>
            <a:ext cx="3341688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981200" y="685800"/>
            <a:ext cx="594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PAP METODA</a:t>
            </a:r>
            <a:r>
              <a:rPr lang="sr-Latn-C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(</a:t>
            </a:r>
            <a:r>
              <a:rPr lang="sr-Latn-C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CREVO,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sr-Latn-C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ŽELUDAC)</a:t>
            </a:r>
            <a:r>
              <a:rPr lang="sr-Latn-CS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32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352800" y="64008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Endokrine ćelije</a:t>
            </a:r>
            <a:endParaRPr lang="en-US" b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5029200" y="3352800"/>
            <a:ext cx="1295400" cy="297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H="1" flipV="1">
            <a:off x="2743200" y="3733800"/>
            <a:ext cx="1828800" cy="2590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838200" y="0"/>
            <a:ext cx="7277100" cy="3857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b="1" i="1">
                <a:solidFill>
                  <a:srgbClr val="81FBAF"/>
                </a:solidFill>
                <a:effectLst/>
              </a:rPr>
              <a:t>PRIMERI IMUNOHISTOHEMIJSKOG BOJENJA RAZLIČITIH TKIVA</a:t>
            </a:r>
            <a:endParaRPr lang="en-US" b="1" i="1">
              <a:solidFill>
                <a:srgbClr val="81FBAF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  <p:bldP spid="31750" grpId="0" animBg="1"/>
      <p:bldP spid="3175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990600" y="304800"/>
            <a:ext cx="3276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 b="1" i="1">
                <a:solidFill>
                  <a:srgbClr val="FFFF61"/>
                </a:solidFill>
                <a:effectLst/>
              </a:rPr>
              <a:t> </a:t>
            </a:r>
            <a:r>
              <a:rPr lang="sr-Latn-CS" sz="2400" b="1" i="1">
                <a:solidFill>
                  <a:srgbClr val="FFFF61"/>
                </a:solidFill>
                <a:effectLst/>
              </a:rPr>
              <a:t>Indirektna Metoda</a:t>
            </a:r>
            <a:endParaRPr lang="en-US" sz="2400" b="1" i="1">
              <a:solidFill>
                <a:srgbClr val="FFFF61"/>
              </a:solidFill>
              <a:effectLst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8153400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i="1">
                <a:effectLst/>
              </a:rPr>
              <a:t>- uključuje - </a:t>
            </a:r>
            <a:r>
              <a:rPr lang="sr-Latn-CS" b="1" i="1">
                <a:solidFill>
                  <a:srgbClr val="09FFBF"/>
                </a:solidFill>
                <a:effectLst/>
              </a:rPr>
              <a:t>jedno</a:t>
            </a:r>
            <a:r>
              <a:rPr lang="sr-Latn-CS" b="1" i="1">
                <a:effectLst/>
              </a:rPr>
              <a:t> </a:t>
            </a:r>
            <a:r>
              <a:rPr lang="sr-Latn-CS" b="1" i="1">
                <a:solidFill>
                  <a:srgbClr val="FFFF00"/>
                </a:solidFill>
                <a:effectLst/>
              </a:rPr>
              <a:t>neobeleženo primarno antitelo</a:t>
            </a:r>
            <a:r>
              <a:rPr lang="sr-Latn-CS" b="1" i="1">
                <a:effectLst/>
              </a:rPr>
              <a:t> (prvi sloj) koje reaguje sa tkivnim antigenom, i </a:t>
            </a:r>
            <a:r>
              <a:rPr lang="sr-Latn-CS" b="1" i="1">
                <a:solidFill>
                  <a:srgbClr val="09FFBF"/>
                </a:solidFill>
                <a:effectLst/>
              </a:rPr>
              <a:t>drugo</a:t>
            </a:r>
            <a:r>
              <a:rPr lang="sr-Latn-CS" b="1" i="1">
                <a:solidFill>
                  <a:schemeClr val="accent1"/>
                </a:solidFill>
                <a:effectLst/>
              </a:rPr>
              <a:t> </a:t>
            </a:r>
            <a:r>
              <a:rPr lang="sr-Latn-CS" b="1" i="1">
                <a:solidFill>
                  <a:srgbClr val="FFFF00"/>
                </a:solidFill>
                <a:effectLst/>
              </a:rPr>
              <a:t>obeleženo antitelo</a:t>
            </a:r>
            <a:r>
              <a:rPr lang="sr-Latn-CS" b="1" i="1">
                <a:effectLst/>
              </a:rPr>
              <a:t> (drugi sloj) koje reaguje sa primarnim antitelom </a:t>
            </a:r>
            <a:endParaRPr lang="en-US" b="1" i="1">
              <a:effectLst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04800" y="1981200"/>
            <a:ext cx="7086600" cy="3541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sr-Latn-CS" b="1" i="1">
              <a:effectLst/>
            </a:endParaRPr>
          </a:p>
          <a:p>
            <a:pPr marL="342900" indent="-342900"/>
            <a:r>
              <a:rPr lang="sr-Latn-CS" sz="1600" b="1" i="1">
                <a:effectLst/>
              </a:rPr>
              <a:t>Prema </a:t>
            </a:r>
            <a:r>
              <a:rPr lang="sr-Latn-CS" sz="1600" b="1" i="1">
                <a:solidFill>
                  <a:srgbClr val="00CC99"/>
                </a:solidFill>
                <a:effectLst/>
              </a:rPr>
              <a:t>broju upotrebljenih slojeva</a:t>
            </a:r>
            <a:r>
              <a:rPr lang="sr-Latn-CS" sz="1600" b="1" i="1">
                <a:effectLst/>
              </a:rPr>
              <a:t> </a:t>
            </a:r>
          </a:p>
          <a:p>
            <a:pPr marL="342900" indent="-342900"/>
            <a:r>
              <a:rPr lang="sr-Latn-CS" sz="1600" b="1" i="1">
                <a:effectLst/>
              </a:rPr>
              <a:t>antitela u indirektnoj metodi mogu </a:t>
            </a:r>
          </a:p>
          <a:p>
            <a:pPr marL="342900" indent="-342900"/>
            <a:r>
              <a:rPr lang="sr-Latn-CS" sz="1600" b="1" i="1">
                <a:effectLst/>
              </a:rPr>
              <a:t>se razlikovati:</a:t>
            </a:r>
          </a:p>
          <a:p>
            <a:pPr marL="342900" indent="-342900"/>
            <a:endParaRPr lang="sr-Latn-CS" sz="1600" b="1" i="1">
              <a:effectLst/>
            </a:endParaRPr>
          </a:p>
          <a:p>
            <a:pPr marL="342900" indent="-342900"/>
            <a:r>
              <a:rPr lang="sr-Latn-CS" b="1" i="1">
                <a:effectLst/>
              </a:rPr>
              <a:t>                          </a:t>
            </a:r>
          </a:p>
          <a:p>
            <a:pPr marL="342900" indent="-342900"/>
            <a:r>
              <a:rPr lang="sr-Latn-CS" b="1" i="1">
                <a:effectLst/>
              </a:rPr>
              <a:t>                      a) </a:t>
            </a:r>
            <a:r>
              <a:rPr lang="sr-Latn-CS" b="1" i="1" u="sng">
                <a:solidFill>
                  <a:srgbClr val="81FBAF"/>
                </a:solidFill>
                <a:effectLst/>
              </a:rPr>
              <a:t>dvostepena</a:t>
            </a:r>
            <a:r>
              <a:rPr lang="sr-Latn-CS" b="1" i="1">
                <a:effectLst/>
              </a:rPr>
              <a:t> </a:t>
            </a:r>
          </a:p>
          <a:p>
            <a:pPr marL="342900" indent="-342900"/>
            <a:r>
              <a:rPr lang="sr-Latn-CS" b="1" i="1">
                <a:effectLst/>
              </a:rPr>
              <a:t> </a:t>
            </a:r>
          </a:p>
          <a:p>
            <a:pPr marL="342900" indent="-342900"/>
            <a:endParaRPr lang="sr-Latn-CS" b="1" i="1">
              <a:effectLst/>
            </a:endParaRPr>
          </a:p>
          <a:p>
            <a:pPr marL="342900" indent="-342900"/>
            <a:endParaRPr lang="sr-Latn-CS" b="1" i="1">
              <a:effectLst/>
            </a:endParaRPr>
          </a:p>
          <a:p>
            <a:pPr marL="342900" indent="-342900"/>
            <a:endParaRPr lang="sr-Latn-CS" b="1" i="1">
              <a:effectLst/>
            </a:endParaRPr>
          </a:p>
          <a:p>
            <a:pPr marL="342900" indent="-342900"/>
            <a:endParaRPr lang="sr-Latn-CS" b="1" i="1">
              <a:effectLst/>
            </a:endParaRPr>
          </a:p>
          <a:p>
            <a:pPr marL="342900" indent="-342900"/>
            <a:r>
              <a:rPr lang="sr-Latn-CS" b="1" i="1">
                <a:effectLst/>
              </a:rPr>
              <a:t>                     b) </a:t>
            </a:r>
            <a:r>
              <a:rPr lang="sr-Latn-CS" b="1" i="1" u="sng">
                <a:solidFill>
                  <a:srgbClr val="81FBAF"/>
                </a:solidFill>
                <a:effectLst/>
              </a:rPr>
              <a:t>trostepena</a:t>
            </a:r>
            <a:r>
              <a:rPr lang="sr-Latn-CS" b="1" i="1">
                <a:effectLst/>
              </a:rPr>
              <a:t>   </a:t>
            </a:r>
            <a:endParaRPr lang="en-US" b="1" i="1">
              <a:effectLst/>
            </a:endParaRPr>
          </a:p>
        </p:txBody>
      </p:sp>
      <p:pic>
        <p:nvPicPr>
          <p:cNvPr id="24581" name="Picture 5" descr="dvostepen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97350" y="2439988"/>
            <a:ext cx="1608138" cy="1704975"/>
          </a:xfrm>
          <a:noFill/>
          <a:ln/>
        </p:spPr>
      </p:pic>
      <p:pic>
        <p:nvPicPr>
          <p:cNvPr id="24582" name="Picture 6" descr="sl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5800" y="4572000"/>
            <a:ext cx="1487488" cy="2092325"/>
          </a:xfrm>
          <a:noFill/>
          <a:ln/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399213" y="2308225"/>
            <a:ext cx="2209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400" b="1" i="1">
                <a:effectLst/>
              </a:rPr>
              <a:t>enzim</a:t>
            </a:r>
            <a:r>
              <a:rPr lang="en-US" sz="1400" b="1" i="1">
                <a:effectLst/>
              </a:rPr>
              <a:t>om</a:t>
            </a:r>
            <a:r>
              <a:rPr lang="sr-Latn-CS" sz="1400" b="1" i="1">
                <a:effectLst/>
              </a:rPr>
              <a:t> obeleženo sekundarno antitelo</a:t>
            </a:r>
            <a:endParaRPr lang="en-US" sz="1400" b="1" i="1">
              <a:effectLst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467600" y="3429000"/>
            <a:ext cx="1143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997575" y="320357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1400" b="1" i="1">
                <a:effectLst/>
              </a:rPr>
              <a:t>primarno antitelo</a:t>
            </a:r>
            <a:endParaRPr lang="en-US" sz="1400" b="1" i="1">
              <a:effectLst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7467600" y="3962400"/>
            <a:ext cx="304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6324600" y="3810000"/>
            <a:ext cx="18288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1400" b="1" i="1">
                <a:effectLst/>
              </a:rPr>
              <a:t>tkivni antigen</a:t>
            </a:r>
            <a:endParaRPr lang="en-US" sz="1400" b="1" i="1">
              <a:effectLst/>
            </a:endParaRP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H="1">
            <a:off x="5638800" y="2590800"/>
            <a:ext cx="685800" cy="2286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 flipH="1">
            <a:off x="5257800" y="3429000"/>
            <a:ext cx="990600" cy="762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 flipH="1" flipV="1">
            <a:off x="5486400" y="3962400"/>
            <a:ext cx="990600" cy="762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7162800" y="4876800"/>
            <a:ext cx="1295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6629400" y="4419600"/>
            <a:ext cx="25146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400" b="1" i="1">
                <a:effectLst/>
              </a:rPr>
              <a:t>tercijarno enzimom-konjugovano antit</a:t>
            </a:r>
            <a:r>
              <a:rPr lang="en-US" sz="1400" b="1" i="1">
                <a:effectLst/>
              </a:rPr>
              <a:t>e</a:t>
            </a:r>
            <a:r>
              <a:rPr lang="sr-Latn-CS" sz="1400" b="1" i="1">
                <a:effectLst/>
              </a:rPr>
              <a:t>lo</a:t>
            </a:r>
            <a:endParaRPr lang="en-US" sz="1400" b="1" i="1">
              <a:effectLst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7239000" y="5334000"/>
            <a:ext cx="1295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</a:endParaRP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6629400" y="4953000"/>
            <a:ext cx="29718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400" b="1" i="1">
                <a:effectLst/>
              </a:rPr>
              <a:t>sekundarno enzimom-konjugovano antitelo</a:t>
            </a:r>
            <a:endParaRPr lang="en-US" sz="1400" b="1" i="1">
              <a:effectLst/>
            </a:endParaRP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629400" y="5791200"/>
            <a:ext cx="22860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400" b="1" i="1">
                <a:effectLst/>
              </a:rPr>
              <a:t>primarno antitelo</a:t>
            </a:r>
            <a:endParaRPr lang="en-US" sz="1400" b="1" i="1">
              <a:effectLst/>
            </a:endParaRP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7391400" y="6400800"/>
            <a:ext cx="533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</a:endParaRP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6705600" y="6248400"/>
            <a:ext cx="1752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400" b="1" i="1">
                <a:effectLst/>
              </a:rPr>
              <a:t>tkivni antigen</a:t>
            </a:r>
            <a:endParaRPr lang="en-US" sz="1400" b="1" i="1">
              <a:effectLst/>
            </a:endParaRPr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 flipH="1">
            <a:off x="5791200" y="4724400"/>
            <a:ext cx="838200" cy="152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 flipH="1">
            <a:off x="5791200" y="5257800"/>
            <a:ext cx="838200" cy="152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 flipH="1">
            <a:off x="5334000" y="5943600"/>
            <a:ext cx="1219200" cy="152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 flipH="1">
            <a:off x="5562600" y="6400800"/>
            <a:ext cx="1066800" cy="762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5" grpId="0"/>
      <p:bldP spid="24587" grpId="0"/>
      <p:bldP spid="24588" grpId="0" animBg="1"/>
      <p:bldP spid="24589" grpId="0" animBg="1"/>
      <p:bldP spid="24590" grpId="0" animBg="1"/>
      <p:bldP spid="24592" grpId="0"/>
      <p:bldP spid="24594" grpId="0"/>
      <p:bldP spid="24595" grpId="0"/>
      <p:bldP spid="24597" grpId="0"/>
      <p:bldP spid="24598" grpId="0" animBg="1"/>
      <p:bldP spid="24599" grpId="0" animBg="1"/>
      <p:bldP spid="24600" grpId="0" animBg="1"/>
      <p:bldP spid="2460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unohist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69342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57200" y="5334000"/>
            <a:ext cx="8305800" cy="131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1600" b="1" i="1">
                <a:solidFill>
                  <a:srgbClr val="FFFF61"/>
                </a:solidFill>
                <a:effectLst/>
              </a:rPr>
              <a:t>Direktna</a:t>
            </a:r>
            <a:r>
              <a:rPr lang="it-IT" sz="1600" b="1" i="1">
                <a:effectLst/>
              </a:rPr>
              <a:t> i </a:t>
            </a:r>
            <a:r>
              <a:rPr lang="it-IT" sz="1600" b="1" i="1">
                <a:solidFill>
                  <a:srgbClr val="FFFF61"/>
                </a:solidFill>
                <a:effectLst/>
              </a:rPr>
              <a:t>indirektna</a:t>
            </a:r>
            <a:r>
              <a:rPr lang="it-IT" sz="1600" b="1" i="1">
                <a:effectLst/>
              </a:rPr>
              <a:t> imunohistohemijska metoda</a:t>
            </a:r>
            <a:endParaRPr lang="sr-Latn-CS" sz="1600" b="1" i="1">
              <a:effectLst/>
            </a:endParaRPr>
          </a:p>
          <a:p>
            <a:r>
              <a:rPr lang="sr-Latn-CS" sz="1600" b="1" i="1">
                <a:effectLst/>
              </a:rPr>
              <a:t>1) dodavanje primarnog tela</a:t>
            </a:r>
          </a:p>
          <a:p>
            <a:r>
              <a:rPr lang="sr-Latn-CS" sz="1600" b="1" i="1">
                <a:effectLst/>
              </a:rPr>
              <a:t>2) dodavanje primarnog antitela, dodavanje sekundarnog antitela</a:t>
            </a:r>
          </a:p>
          <a:p>
            <a:r>
              <a:rPr lang="sr-Latn-CS" sz="1600" b="1" i="1">
                <a:effectLst/>
              </a:rPr>
              <a:t>3) dodavanje primarnog antitela, dodavanje biotinilisanog sekundarnog antitela dodavanje streptavidina za pojačavanje signala</a:t>
            </a:r>
            <a:endParaRPr lang="en-US" sz="1600" b="1" i="1">
              <a:effectLst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867400" y="1295400"/>
            <a:ext cx="1905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  <a:latin typeface="Tahoma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620000" y="2819400"/>
            <a:ext cx="1524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  <a:latin typeface="Tahoma" charset="0"/>
            </a:endParaRPr>
          </a:p>
        </p:txBody>
      </p:sp>
      <p:pic>
        <p:nvPicPr>
          <p:cNvPr id="25606" name="Picture 6" descr="dvostepe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133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7315200" y="4267200"/>
            <a:ext cx="1447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  <a:latin typeface="Tahoma" charset="0"/>
            </a:endParaRPr>
          </a:p>
        </p:txBody>
      </p:sp>
      <p:pic>
        <p:nvPicPr>
          <p:cNvPr id="25608" name="Picture 8" descr="sl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3657600"/>
            <a:ext cx="1358900" cy="1358900"/>
          </a:xfrm>
          <a:prstGeom prst="rect">
            <a:avLst/>
          </a:prstGeom>
          <a:noFill/>
        </p:spPr>
      </p:pic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7772400" y="1066800"/>
            <a:ext cx="838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 i="1">
              <a:effectLst/>
              <a:latin typeface="Tahoma" charset="0"/>
            </a:endParaRPr>
          </a:p>
        </p:txBody>
      </p:sp>
      <p:pic>
        <p:nvPicPr>
          <p:cNvPr id="25610" name="Picture 10" descr="sl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685800"/>
            <a:ext cx="1397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153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i="1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Razli</a:t>
            </a:r>
            <a:r>
              <a:rPr lang="sr-Latn-CS" sz="3600" b="1" i="1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č</a:t>
            </a:r>
            <a:r>
              <a:rPr lang="en-US" sz="3600" b="1" i="1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ite </a:t>
            </a:r>
            <a:r>
              <a:rPr lang="sr-Latn-CS" sz="3600" b="1" i="1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IHC Metode</a:t>
            </a:r>
            <a:endParaRPr lang="en-US" sz="3600" b="1" i="1">
              <a:solidFill>
                <a:srgbClr val="09FFB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609600" y="2209800"/>
            <a:ext cx="8229600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60000"/>
              </a:spcBef>
              <a:buClr>
                <a:srgbClr val="66FFFF"/>
              </a:buClr>
              <a:buFont typeface="Wingdings" pitchFamily="2" charset="2"/>
              <a:buChar char="v"/>
            </a:pPr>
            <a:r>
              <a:rPr lang="sr-Latn-CS" sz="2400" b="1" i="1" dirty="0">
                <a:solidFill>
                  <a:srgbClr val="52F725"/>
                </a:solidFill>
                <a:effectLst/>
              </a:rPr>
              <a:t> PAP</a:t>
            </a:r>
            <a:r>
              <a:rPr lang="sr-Latn-CS" sz="2400" b="1" i="1" dirty="0">
                <a:solidFill>
                  <a:srgbClr val="81FBAF"/>
                </a:solidFill>
                <a:effectLst/>
              </a:rPr>
              <a:t> </a:t>
            </a:r>
            <a:r>
              <a:rPr lang="sr-Latn-CS" sz="2400" b="1" i="1" dirty="0">
                <a:effectLst/>
              </a:rPr>
              <a:t>- koristi </a:t>
            </a:r>
            <a:r>
              <a:rPr lang="sr-Latn-CS" sz="2400" b="1" i="1" dirty="0">
                <a:solidFill>
                  <a:srgbClr val="FFFF61"/>
                </a:solidFill>
                <a:effectLst/>
              </a:rPr>
              <a:t>peroksidaza-anti-peroksidaza kompleks</a:t>
            </a:r>
            <a:endParaRPr lang="sr-Latn-CS" sz="2400" b="1" i="1" dirty="0">
              <a:effectLst/>
            </a:endParaRPr>
          </a:p>
          <a:p>
            <a:pPr>
              <a:spcBef>
                <a:spcPct val="80000"/>
              </a:spcBef>
              <a:buClr>
                <a:srgbClr val="66FFFF"/>
              </a:buClr>
              <a:buFont typeface="Wingdings" pitchFamily="2" charset="2"/>
              <a:buChar char="v"/>
            </a:pPr>
            <a:r>
              <a:rPr lang="sr-Latn-CS" sz="2400" b="1" i="1" dirty="0">
                <a:solidFill>
                  <a:srgbClr val="52F725"/>
                </a:solidFill>
                <a:effectLst/>
              </a:rPr>
              <a:t> APAAP</a:t>
            </a:r>
            <a:r>
              <a:rPr lang="sr-Latn-CS" sz="2400" b="1" i="1" dirty="0">
                <a:solidFill>
                  <a:srgbClr val="81FBAF"/>
                </a:solidFill>
                <a:effectLst/>
              </a:rPr>
              <a:t> </a:t>
            </a:r>
            <a:r>
              <a:rPr lang="sr-Latn-CS" sz="2400" b="1" i="1" dirty="0">
                <a:solidFill>
                  <a:schemeClr val="tx2"/>
                </a:solidFill>
                <a:effectLst/>
              </a:rPr>
              <a:t>-</a:t>
            </a:r>
            <a:r>
              <a:rPr lang="sr-Latn-CS" sz="2400" b="1" i="1" dirty="0">
                <a:solidFill>
                  <a:srgbClr val="81FBAF"/>
                </a:solidFill>
                <a:effectLst/>
              </a:rPr>
              <a:t> </a:t>
            </a:r>
            <a:r>
              <a:rPr lang="sr-Latn-CS" sz="2400" b="1" i="1" dirty="0">
                <a:effectLst/>
              </a:rPr>
              <a:t>koristi </a:t>
            </a:r>
            <a:r>
              <a:rPr lang="sr-Latn-CS" sz="2400" b="1" i="1" dirty="0">
                <a:solidFill>
                  <a:srgbClr val="FFFF61"/>
                </a:solidFill>
                <a:effectLst/>
              </a:rPr>
              <a:t>alkalna fosfataza-antialkalna </a:t>
            </a:r>
          </a:p>
          <a:p>
            <a:pPr>
              <a:buClr>
                <a:srgbClr val="66FFFF"/>
              </a:buClr>
              <a:buFont typeface="Wingdings" pitchFamily="2" charset="2"/>
              <a:buNone/>
            </a:pPr>
            <a:r>
              <a:rPr lang="sr-Latn-CS" sz="2400" b="1" i="1" dirty="0">
                <a:solidFill>
                  <a:srgbClr val="FFFF61"/>
                </a:solidFill>
                <a:effectLst/>
              </a:rPr>
              <a:t>                   fosfataza kompleks</a:t>
            </a:r>
          </a:p>
          <a:p>
            <a:pPr>
              <a:spcBef>
                <a:spcPct val="75000"/>
              </a:spcBef>
              <a:buClr>
                <a:srgbClr val="66FFFF"/>
              </a:buClr>
              <a:buFont typeface="Wingdings" pitchFamily="2" charset="2"/>
              <a:buChar char="v"/>
            </a:pPr>
            <a:r>
              <a:rPr lang="sr-Latn-CS" sz="2400" b="1" i="1" dirty="0">
                <a:solidFill>
                  <a:srgbClr val="52F725"/>
                </a:solidFill>
                <a:effectLst/>
              </a:rPr>
              <a:t> ABC</a:t>
            </a:r>
            <a:r>
              <a:rPr lang="sr-Latn-CS" sz="2400" b="1" i="1" dirty="0">
                <a:solidFill>
                  <a:srgbClr val="33CC33"/>
                </a:solidFill>
                <a:effectLst/>
              </a:rPr>
              <a:t> </a:t>
            </a:r>
            <a:r>
              <a:rPr lang="sr-Latn-CS" sz="2400" b="1" i="1" dirty="0">
                <a:solidFill>
                  <a:schemeClr val="tx2"/>
                </a:solidFill>
                <a:effectLst/>
              </a:rPr>
              <a:t>–</a:t>
            </a:r>
            <a:r>
              <a:rPr lang="sr-Latn-CS" sz="2400" b="1" i="1" dirty="0">
                <a:solidFill>
                  <a:srgbClr val="33CC33"/>
                </a:solidFill>
                <a:effectLst/>
              </a:rPr>
              <a:t> </a:t>
            </a:r>
            <a:r>
              <a:rPr lang="sr-Latn-CS" sz="2400" b="1" i="1" dirty="0">
                <a:effectLst/>
              </a:rPr>
              <a:t>koristi</a:t>
            </a:r>
            <a:r>
              <a:rPr lang="sr-Latn-CS" sz="2400" b="1" i="1" dirty="0">
                <a:solidFill>
                  <a:srgbClr val="33CC33"/>
                </a:solidFill>
                <a:effectLst/>
              </a:rPr>
              <a:t> </a:t>
            </a:r>
            <a:r>
              <a:rPr lang="en-US" sz="2400" b="1" i="1" dirty="0" err="1">
                <a:solidFill>
                  <a:srgbClr val="FFFF00"/>
                </a:solidFill>
                <a:effectLst/>
              </a:rPr>
              <a:t>avidin-ili</a:t>
            </a:r>
            <a:r>
              <a:rPr lang="en-US" sz="2400" b="1" i="1" dirty="0">
                <a:solidFill>
                  <a:srgbClr val="FFFF00"/>
                </a:solidFill>
                <a:effectLst/>
              </a:rPr>
              <a:t> </a:t>
            </a:r>
            <a:r>
              <a:rPr lang="en-US" sz="2400" b="1" i="1" dirty="0" err="1">
                <a:solidFill>
                  <a:srgbClr val="FFFF00"/>
                </a:solidFill>
                <a:effectLst/>
              </a:rPr>
              <a:t>streptavidin</a:t>
            </a:r>
            <a:r>
              <a:rPr lang="en-US" sz="2400" b="1" i="1" dirty="0">
                <a:solidFill>
                  <a:srgbClr val="FFFF00"/>
                </a:solidFill>
                <a:effectLst/>
              </a:rPr>
              <a:t>-biotin </a:t>
            </a:r>
            <a:r>
              <a:rPr lang="en-US" sz="2400" b="1" i="1" dirty="0" err="1">
                <a:solidFill>
                  <a:srgbClr val="FFFF00"/>
                </a:solidFill>
                <a:effectLst/>
              </a:rPr>
              <a:t>enzimski</a:t>
            </a:r>
            <a:r>
              <a:rPr lang="en-US" sz="2400" b="1" i="1" dirty="0">
                <a:solidFill>
                  <a:srgbClr val="FFFF00"/>
                </a:solidFill>
                <a:effectLst/>
              </a:rPr>
              <a:t> </a:t>
            </a:r>
            <a:endParaRPr lang="sr-Latn-CS" sz="2400" b="1" i="1" dirty="0">
              <a:solidFill>
                <a:srgbClr val="FFFF00"/>
              </a:solidFill>
              <a:effectLst/>
            </a:endParaRPr>
          </a:p>
          <a:p>
            <a:pPr>
              <a:buClr>
                <a:srgbClr val="66FFFF"/>
              </a:buClr>
              <a:buFont typeface="Wingdings" pitchFamily="2" charset="2"/>
              <a:buNone/>
            </a:pPr>
            <a:r>
              <a:rPr lang="sr-Latn-CS" sz="2400" b="1" i="1" dirty="0">
                <a:solidFill>
                  <a:srgbClr val="FFFF00"/>
                </a:solidFill>
                <a:effectLst/>
              </a:rPr>
              <a:t>               </a:t>
            </a:r>
            <a:r>
              <a:rPr lang="en-US" sz="2400" b="1" i="1" dirty="0" err="1">
                <a:solidFill>
                  <a:srgbClr val="FFFF00"/>
                </a:solidFill>
                <a:effectLst/>
              </a:rPr>
              <a:t>kompleks</a:t>
            </a:r>
            <a:endParaRPr lang="sr-Latn-CS" sz="2400" b="1" i="1" dirty="0">
              <a:solidFill>
                <a:srgbClr val="FFFF00"/>
              </a:solidFill>
              <a:effectLst/>
            </a:endParaRPr>
          </a:p>
          <a:p>
            <a:pPr>
              <a:spcBef>
                <a:spcPct val="80000"/>
              </a:spcBef>
              <a:buClr>
                <a:srgbClr val="66FFFF"/>
              </a:buClr>
              <a:buFont typeface="Wingdings" pitchFamily="2" charset="2"/>
              <a:buChar char="v"/>
            </a:pPr>
            <a:r>
              <a:rPr lang="sr-Latn-CS" sz="2400" b="1" i="1" dirty="0">
                <a:solidFill>
                  <a:srgbClr val="52F725"/>
                </a:solidFill>
                <a:effectLst/>
              </a:rPr>
              <a:t> LSAB</a:t>
            </a:r>
            <a:r>
              <a:rPr lang="sr-Latn-CS" sz="2400" b="1" i="1" dirty="0">
                <a:solidFill>
                  <a:schemeClr val="folHlink"/>
                </a:solidFill>
                <a:effectLst/>
              </a:rPr>
              <a:t> </a:t>
            </a:r>
            <a:r>
              <a:rPr lang="sr-Latn-CS" sz="2400" b="1" i="1" dirty="0">
                <a:solidFill>
                  <a:schemeClr val="tx2"/>
                </a:solidFill>
                <a:effectLst/>
              </a:rPr>
              <a:t>–</a:t>
            </a:r>
            <a:r>
              <a:rPr lang="sr-Latn-CS" sz="2400" b="1" i="1" dirty="0">
                <a:solidFill>
                  <a:schemeClr val="folHlink"/>
                </a:solidFill>
                <a:effectLst/>
              </a:rPr>
              <a:t> </a:t>
            </a:r>
            <a:r>
              <a:rPr lang="sr-Latn-CS" sz="2400" b="1" i="1" dirty="0">
                <a:effectLst/>
              </a:rPr>
              <a:t>koristi</a:t>
            </a:r>
            <a:r>
              <a:rPr lang="sr-Latn-CS" sz="2400" b="1" i="1" dirty="0">
                <a:solidFill>
                  <a:srgbClr val="FFFF00"/>
                </a:solidFill>
                <a:effectLst/>
              </a:rPr>
              <a:t> enzim-streptavidin konjugate</a:t>
            </a:r>
            <a:endParaRPr lang="sr-Latn-CS" sz="2400" b="1" i="1" dirty="0">
              <a:solidFill>
                <a:srgbClr val="FFFF99"/>
              </a:solidFill>
              <a:effectLst/>
            </a:endParaRPr>
          </a:p>
          <a:p>
            <a:pPr>
              <a:spcBef>
                <a:spcPct val="60000"/>
              </a:spcBef>
              <a:buClr>
                <a:srgbClr val="66FFFF"/>
              </a:buClr>
              <a:buFont typeface="Wingdings" pitchFamily="2" charset="2"/>
              <a:buChar char="v"/>
            </a:pPr>
            <a:endParaRPr lang="en-US" sz="2400" b="1" i="1" dirty="0">
              <a:solidFill>
                <a:srgbClr val="FFFF99"/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143000"/>
          </a:xfrm>
        </p:spPr>
        <p:txBody>
          <a:bodyPr/>
          <a:lstStyle/>
          <a:p>
            <a:pPr>
              <a:spcBef>
                <a:spcPct val="75000"/>
              </a:spcBef>
            </a:pPr>
            <a:r>
              <a:rPr lang="sr-Latn-CS" sz="2800" b="1" i="1" dirty="0">
                <a:solidFill>
                  <a:srgbClr val="52F725"/>
                </a:solidFill>
                <a:effectLst/>
              </a:rPr>
              <a:t>ABC</a:t>
            </a:r>
            <a:r>
              <a:rPr lang="en-US" sz="2800" b="1" i="1" dirty="0">
                <a:solidFill>
                  <a:srgbClr val="52F725"/>
                </a:solidFill>
                <a:effectLst/>
              </a:rPr>
              <a:t> </a:t>
            </a:r>
            <a:r>
              <a:rPr lang="en-US" sz="2800" b="1" i="1" dirty="0" err="1">
                <a:solidFill>
                  <a:srgbClr val="52F725"/>
                </a:solidFill>
                <a:effectLst/>
              </a:rPr>
              <a:t>metoda</a:t>
            </a:r>
            <a:br>
              <a:rPr lang="en-US" sz="2800" b="1" i="1" dirty="0">
                <a:solidFill>
                  <a:srgbClr val="52F725"/>
                </a:solidFill>
                <a:effectLst/>
              </a:rPr>
            </a:br>
            <a:r>
              <a:rPr lang="sr-Latn-CS" sz="2800" b="1" i="1" dirty="0">
                <a:solidFill>
                  <a:srgbClr val="33CC33"/>
                </a:solidFill>
                <a:effectLst/>
              </a:rPr>
              <a:t> </a:t>
            </a:r>
            <a:r>
              <a:rPr lang="sr-Latn-CS" sz="2800" b="1" i="1" dirty="0">
                <a:effectLst/>
              </a:rPr>
              <a:t>–</a:t>
            </a:r>
            <a:r>
              <a:rPr lang="sr-Latn-CS" sz="2800" b="1" i="1" dirty="0">
                <a:solidFill>
                  <a:srgbClr val="33CC33"/>
                </a:solidFill>
                <a:effectLst/>
              </a:rPr>
              <a:t> </a:t>
            </a:r>
            <a:r>
              <a:rPr lang="sr-Latn-CS" sz="2000" b="1" i="1" dirty="0">
                <a:effectLst/>
              </a:rPr>
              <a:t>koristi</a:t>
            </a:r>
            <a:r>
              <a:rPr lang="sr-Latn-CS" sz="2000" b="1" i="1" dirty="0">
                <a:solidFill>
                  <a:srgbClr val="33CC33"/>
                </a:solidFill>
                <a:effectLst/>
              </a:rPr>
              <a:t> </a:t>
            </a:r>
            <a:r>
              <a:rPr lang="en-US" sz="2000" b="1" i="1" dirty="0" err="1">
                <a:solidFill>
                  <a:srgbClr val="FFFF00"/>
                </a:solidFill>
                <a:effectLst/>
              </a:rPr>
              <a:t>avidin-ili</a:t>
            </a:r>
            <a:r>
              <a:rPr lang="en-US" sz="2000" b="1" i="1" dirty="0">
                <a:solidFill>
                  <a:srgbClr val="FFFF00"/>
                </a:solidFill>
                <a:effectLst/>
              </a:rPr>
              <a:t> </a:t>
            </a:r>
            <a:r>
              <a:rPr lang="en-US" sz="2000" b="1" i="1" dirty="0" err="1">
                <a:solidFill>
                  <a:srgbClr val="FFFF00"/>
                </a:solidFill>
                <a:effectLst/>
              </a:rPr>
              <a:t>streptavidin</a:t>
            </a:r>
            <a:r>
              <a:rPr lang="en-US" sz="2000" b="1" i="1" dirty="0">
                <a:solidFill>
                  <a:srgbClr val="FFFF00"/>
                </a:solidFill>
                <a:effectLst/>
              </a:rPr>
              <a:t>-biotin </a:t>
            </a:r>
            <a:r>
              <a:rPr lang="en-US" sz="2000" b="1" i="1" dirty="0" err="1">
                <a:solidFill>
                  <a:srgbClr val="FFFF00"/>
                </a:solidFill>
                <a:effectLst/>
              </a:rPr>
              <a:t>enzimski</a:t>
            </a:r>
            <a:r>
              <a:rPr lang="en-US" sz="2000" b="1" i="1" dirty="0">
                <a:solidFill>
                  <a:srgbClr val="FFFF00"/>
                </a:solidFill>
                <a:effectLst/>
              </a:rPr>
              <a:t> </a:t>
            </a:r>
            <a:br>
              <a:rPr lang="sr-Latn-CS" sz="2000" b="1" i="1" dirty="0">
                <a:solidFill>
                  <a:srgbClr val="FFFF00"/>
                </a:solidFill>
                <a:effectLst/>
              </a:rPr>
            </a:br>
            <a:r>
              <a:rPr lang="sr-Latn-CS" sz="2000" b="1" i="1" dirty="0">
                <a:solidFill>
                  <a:srgbClr val="FFFF00"/>
                </a:solidFill>
                <a:effectLst/>
              </a:rPr>
              <a:t>               </a:t>
            </a:r>
            <a:r>
              <a:rPr lang="en-US" sz="2000" b="1" i="1" dirty="0" err="1">
                <a:solidFill>
                  <a:srgbClr val="FFFF00"/>
                </a:solidFill>
                <a:effectLst/>
              </a:rPr>
              <a:t>kompleks</a:t>
            </a:r>
            <a:endParaRPr lang="sr-Latn-CS" sz="2000" b="1" i="1" dirty="0">
              <a:solidFill>
                <a:srgbClr val="FFFF00"/>
              </a:solidFill>
              <a:effectLst/>
            </a:endParaRPr>
          </a:p>
        </p:txBody>
      </p:sp>
      <p:pic>
        <p:nvPicPr>
          <p:cNvPr id="33794" name="Picture 23" descr="biotin avidin komple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209800"/>
            <a:ext cx="5286375" cy="403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3600" b="1" dirty="0" err="1">
                <a:solidFill>
                  <a:srgbClr val="FFFF00"/>
                </a:solidFill>
              </a:rPr>
              <a:t>Tehnike</a:t>
            </a:r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 err="1">
                <a:solidFill>
                  <a:srgbClr val="FFFF00"/>
                </a:solidFill>
              </a:rPr>
              <a:t>zasnovane</a:t>
            </a:r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 err="1">
                <a:solidFill>
                  <a:srgbClr val="FFFF00"/>
                </a:solidFill>
              </a:rPr>
              <a:t>na</a:t>
            </a:r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 err="1">
                <a:solidFill>
                  <a:srgbClr val="FFFF00"/>
                </a:solidFill>
              </a:rPr>
              <a:t>polimerima</a:t>
            </a:r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200" b="1" dirty="0">
                <a:solidFill>
                  <a:srgbClr val="FFFFCC"/>
                </a:solidFill>
              </a:rPr>
              <a:t>(</a:t>
            </a:r>
            <a:r>
              <a:rPr lang="en-US" sz="3200" b="1" dirty="0" err="1">
                <a:solidFill>
                  <a:srgbClr val="FFFFCC"/>
                </a:solidFill>
              </a:rPr>
              <a:t>dekstran</a:t>
            </a:r>
            <a:r>
              <a:rPr lang="en-US" sz="3200" b="1" dirty="0">
                <a:solidFill>
                  <a:srgbClr val="FFFFCC"/>
                </a:solidFill>
              </a:rPr>
              <a:t>)</a:t>
            </a:r>
            <a:endParaRPr lang="en-US" sz="3600" b="1" dirty="0">
              <a:solidFill>
                <a:srgbClr val="FFFFCC"/>
              </a:solidFill>
            </a:endParaRPr>
          </a:p>
        </p:txBody>
      </p:sp>
      <p:pic>
        <p:nvPicPr>
          <p:cNvPr id="34818" name="Picture 9" descr="dekstr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676400"/>
            <a:ext cx="5410200" cy="39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09600" y="5851525"/>
            <a:ext cx="8153400" cy="1006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FF6600"/>
              </a:buClr>
              <a:buSzPct val="90000"/>
              <a:buFont typeface="Wingdings" pitchFamily="2" charset="2"/>
              <a:buChar char="v"/>
            </a:pPr>
            <a:r>
              <a:rPr lang="sr-Latn-CS" sz="2000" b="1" i="1" dirty="0">
                <a:solidFill>
                  <a:schemeClr val="bg2"/>
                </a:solidFill>
                <a:effectLst/>
              </a:rPr>
              <a:t> </a:t>
            </a:r>
            <a:r>
              <a:rPr lang="sr-Latn-CS" sz="2000" b="1" i="1" u="sng" dirty="0">
                <a:solidFill>
                  <a:srgbClr val="FF0066"/>
                </a:solidFill>
                <a:effectLst/>
              </a:rPr>
              <a:t>imunohistohemija</a:t>
            </a:r>
            <a:r>
              <a:rPr lang="sr-Latn-CS" sz="2000" b="1" i="1" dirty="0">
                <a:solidFill>
                  <a:schemeClr val="bg2"/>
                </a:solidFill>
                <a:effectLst/>
              </a:rPr>
              <a:t> - postala </a:t>
            </a:r>
            <a:r>
              <a:rPr lang="sr-Latn-CS" sz="2000" b="1" i="1" dirty="0">
                <a:solidFill>
                  <a:srgbClr val="FF0066"/>
                </a:solidFill>
                <a:effectLst/>
              </a:rPr>
              <a:t>ključna</a:t>
            </a:r>
            <a:r>
              <a:rPr lang="sr-Latn-CS" sz="2000" b="1" i="1" dirty="0">
                <a:solidFill>
                  <a:schemeClr val="bg2"/>
                </a:solidFill>
                <a:effectLst/>
              </a:rPr>
              <a:t> </a:t>
            </a:r>
            <a:r>
              <a:rPr lang="sr-Latn-CS" sz="2000" b="1" i="1" dirty="0">
                <a:solidFill>
                  <a:srgbClr val="FF0066"/>
                </a:solidFill>
                <a:effectLst/>
              </a:rPr>
              <a:t>tehnika</a:t>
            </a:r>
            <a:r>
              <a:rPr lang="sr-Latn-CS" sz="2000" b="1" i="1" dirty="0">
                <a:solidFill>
                  <a:schemeClr val="bg2"/>
                </a:solidFill>
                <a:effectLst/>
              </a:rPr>
              <a:t> i široko se koristi u mnogobrojnim medicinskim i istraživačkim laboratorijama, kao i u kliničkoj dijagnostici</a:t>
            </a:r>
            <a:endParaRPr lang="en-US" sz="2000" dirty="0">
              <a:solidFill>
                <a:schemeClr val="bg2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143000" y="378618"/>
            <a:ext cx="72390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FF61"/>
              </a:buClr>
              <a:buFont typeface="Wingdings" pitchFamily="2" charset="2"/>
              <a:buChar char="§"/>
            </a:pPr>
            <a:r>
              <a:rPr lang="sr-Latn-CS" sz="2800" b="1" i="1" dirty="0">
                <a:solidFill>
                  <a:srgbClr val="09FFBF"/>
                </a:solidFill>
                <a:effectLst/>
                <a:latin typeface="Tahoma" charset="0"/>
              </a:rPr>
              <a:t>Imuno</a:t>
            </a:r>
            <a:r>
              <a:rPr lang="sr-Latn-CS" sz="2800" b="1" i="1" dirty="0">
                <a:solidFill>
                  <a:srgbClr val="FFFF00"/>
                </a:solidFill>
                <a:effectLst/>
                <a:latin typeface="Tahoma" charset="0"/>
              </a:rPr>
              <a:t>histo</a:t>
            </a:r>
            <a:r>
              <a:rPr lang="sr-Latn-CS" sz="2800" b="1" i="1" dirty="0">
                <a:solidFill>
                  <a:srgbClr val="09FFBF"/>
                </a:solidFill>
                <a:effectLst/>
                <a:latin typeface="Tahoma" charset="0"/>
              </a:rPr>
              <a:t>hemija</a:t>
            </a:r>
            <a:r>
              <a:rPr lang="sr-Latn-CS" sz="2800" b="1" dirty="0">
                <a:effectLst/>
                <a:latin typeface="Tahoma" charset="0"/>
              </a:rPr>
              <a:t> - obeležavanje </a:t>
            </a:r>
            <a:r>
              <a:rPr lang="en-US" sz="2800" b="1" dirty="0" err="1">
                <a:effectLst/>
                <a:latin typeface="Tahoma" charset="0"/>
              </a:rPr>
              <a:t>antigena</a:t>
            </a:r>
            <a:r>
              <a:rPr lang="sr-Latn-CS" sz="2800" b="1" dirty="0">
                <a:effectLst/>
                <a:latin typeface="Tahoma" charset="0"/>
              </a:rPr>
              <a:t> pomoću antitela i njihovo detektovanje </a:t>
            </a:r>
            <a:r>
              <a:rPr lang="sr-Latn-CS" sz="2800" b="1" dirty="0">
                <a:solidFill>
                  <a:srgbClr val="FFCC00"/>
                </a:solidFill>
                <a:effectLst/>
                <a:latin typeface="Tahoma" charset="0"/>
              </a:rPr>
              <a:t>u tkivu</a:t>
            </a:r>
          </a:p>
          <a:p>
            <a:pPr>
              <a:spcBef>
                <a:spcPct val="50000"/>
              </a:spcBef>
              <a:buClr>
                <a:srgbClr val="07CF53"/>
              </a:buClr>
              <a:buFont typeface="Wingdings" pitchFamily="2" charset="2"/>
              <a:buChar char="§"/>
            </a:pPr>
            <a:endParaRPr lang="sr-Latn-CS" sz="1600" b="1" dirty="0">
              <a:effectLst/>
              <a:latin typeface="Tahoma" charset="0"/>
            </a:endParaRPr>
          </a:p>
          <a:p>
            <a:pPr>
              <a:spcBef>
                <a:spcPct val="50000"/>
              </a:spcBef>
              <a:buClr>
                <a:srgbClr val="FFFF61"/>
              </a:buClr>
              <a:buFont typeface="Wingdings" pitchFamily="2" charset="2"/>
              <a:buChar char="§"/>
            </a:pPr>
            <a:r>
              <a:rPr lang="sr-Latn-CS" sz="2800" b="1" i="1" dirty="0">
                <a:solidFill>
                  <a:srgbClr val="09FFBF"/>
                </a:solidFill>
                <a:effectLst/>
                <a:latin typeface="Tahoma" charset="0"/>
              </a:rPr>
              <a:t>Imuno</a:t>
            </a:r>
            <a:r>
              <a:rPr lang="sr-Latn-CS" sz="2800" b="1" i="1" dirty="0">
                <a:solidFill>
                  <a:srgbClr val="FFFF00"/>
                </a:solidFill>
                <a:effectLst/>
                <a:latin typeface="Tahoma" charset="0"/>
              </a:rPr>
              <a:t>cito</a:t>
            </a:r>
            <a:r>
              <a:rPr lang="sr-Latn-CS" sz="2800" b="1" i="1" dirty="0">
                <a:solidFill>
                  <a:srgbClr val="09FFBF"/>
                </a:solidFill>
                <a:effectLst/>
                <a:latin typeface="Tahoma" charset="0"/>
              </a:rPr>
              <a:t>hemija</a:t>
            </a:r>
            <a:r>
              <a:rPr lang="sr-Latn-CS" sz="2800" b="1" dirty="0">
                <a:effectLst/>
                <a:latin typeface="Tahoma" charset="0"/>
              </a:rPr>
              <a:t>  - usmerena na </a:t>
            </a:r>
            <a:r>
              <a:rPr lang="sr-Latn-CS" sz="2800" b="1" dirty="0">
                <a:solidFill>
                  <a:srgbClr val="FFCC00"/>
                </a:solidFill>
                <a:effectLst/>
                <a:latin typeface="Tahoma" charset="0"/>
              </a:rPr>
              <a:t>unutarćelijski</a:t>
            </a:r>
            <a:r>
              <a:rPr lang="sr-Latn-CS" sz="2800" b="1" dirty="0">
                <a:effectLst/>
                <a:latin typeface="Tahoma" charset="0"/>
              </a:rPr>
              <a:t> materijal i detekciju antigena u ćelijama u kulturi</a:t>
            </a:r>
            <a:endParaRPr lang="en-US" sz="2800" b="1" dirty="0">
              <a:effectLst/>
              <a:latin typeface="Tahoma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0533F1-BC47-4782-936E-9E4F6466F0E8}"/>
              </a:ext>
            </a:extLst>
          </p:cNvPr>
          <p:cNvSpPr txBox="1"/>
          <p:nvPr/>
        </p:nvSpPr>
        <p:spPr>
          <a:xfrm>
            <a:off x="2667000" y="4495800"/>
            <a:ext cx="5105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sr-Latn-RS" sz="2000" b="1" dirty="0">
                <a:solidFill>
                  <a:srgbClr val="FFCC00"/>
                </a:solidFill>
              </a:rPr>
              <a:t>PRIMENA METODE</a:t>
            </a:r>
          </a:p>
          <a:p>
            <a:pPr marL="285750" indent="-285750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sr-Latn-RS" sz="2000" dirty="0"/>
              <a:t>Parafinski preseci</a:t>
            </a:r>
          </a:p>
          <a:p>
            <a:pPr marL="285750" indent="-285750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sr-Latn-RS" sz="2000" dirty="0"/>
              <a:t>Kriostatski preseci</a:t>
            </a:r>
          </a:p>
          <a:p>
            <a:pPr marL="285750" indent="-285750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sr-Latn-RS" sz="2000" dirty="0"/>
              <a:t>Ćelijske suspenzije</a:t>
            </a:r>
          </a:p>
          <a:p>
            <a:pPr marL="285750" indent="-285750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sr-Latn-RS" sz="2000" dirty="0"/>
              <a:t>Razmazi</a:t>
            </a:r>
          </a:p>
          <a:p>
            <a:pPr marL="285750" indent="-285750">
              <a:buClr>
                <a:srgbClr val="FFCC00"/>
              </a:buClr>
              <a:buFont typeface="Wingdings" panose="05000000000000000000" pitchFamily="2" charset="2"/>
              <a:buChar char="Ø"/>
            </a:pPr>
            <a:r>
              <a:rPr lang="sr-Latn-RS" sz="2000" dirty="0"/>
              <a:t>Preseci za EM</a:t>
            </a:r>
            <a:endParaRPr lang="en-US" sz="2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18617" y="1476681"/>
            <a:ext cx="5300663" cy="92333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sr-Latn-CS" sz="2000" b="1" dirty="0">
                <a:solidFill>
                  <a:srgbClr val="FFFF99"/>
                </a:solidFill>
              </a:rPr>
              <a:t>supstance koje unete u organizam </a:t>
            </a:r>
            <a:r>
              <a:rPr lang="sr-Latn-CS" sz="2000" b="1" dirty="0">
                <a:solidFill>
                  <a:srgbClr val="FFCC00"/>
                </a:solidFill>
              </a:rPr>
              <a:t>izazivaju imuni odgovor </a:t>
            </a:r>
            <a:r>
              <a:rPr lang="sr-Latn-CS" sz="2000" b="1" dirty="0">
                <a:solidFill>
                  <a:srgbClr val="66FF33"/>
                </a:solidFill>
              </a:rPr>
              <a:t>(</a:t>
            </a:r>
            <a:r>
              <a:rPr lang="sr-Latn-CS" sz="2000" b="1" i="1" dirty="0">
                <a:solidFill>
                  <a:srgbClr val="66FF33"/>
                </a:solidFill>
                <a:effectLst/>
              </a:rPr>
              <a:t>imunogenost)</a:t>
            </a:r>
            <a:endParaRPr lang="en-US" sz="2000" dirty="0"/>
          </a:p>
        </p:txBody>
      </p:sp>
      <p:pic>
        <p:nvPicPr>
          <p:cNvPr id="10243" name="Picture 3" descr="povreda%20i%20AT%20copy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3600" y="671513"/>
            <a:ext cx="3014663" cy="3048601"/>
          </a:xfrm>
          <a:noFill/>
          <a:ln/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990600" y="152400"/>
            <a:ext cx="411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 b="1" dirty="0">
                <a:solidFill>
                  <a:srgbClr val="FFCC00"/>
                </a:solidFill>
                <a:effectLst/>
                <a:latin typeface="Tahoma" charset="0"/>
              </a:rPr>
              <a:t>Antigeni </a:t>
            </a:r>
            <a:r>
              <a:rPr lang="sr-Latn-CS" sz="2000" b="1" dirty="0">
                <a:effectLst/>
                <a:latin typeface="Tahoma" charset="0"/>
              </a:rPr>
              <a:t>(</a:t>
            </a:r>
            <a:r>
              <a:rPr lang="sr-Latn-CS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imunogeni</a:t>
            </a:r>
            <a:r>
              <a:rPr lang="sr-Latn-CS" sz="2000" b="1" dirty="0">
                <a:effectLst/>
                <a:latin typeface="Tahoma" charset="0"/>
              </a:rPr>
              <a:t> )</a:t>
            </a:r>
            <a:endParaRPr lang="en-US" sz="2000" b="1" dirty="0">
              <a:effectLst/>
              <a:latin typeface="Tahoma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791199" y="3857893"/>
            <a:ext cx="316706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600" b="1" i="1" dirty="0">
                <a:solidFill>
                  <a:srgbClr val="FFFF00"/>
                </a:solidFill>
                <a:effectLst/>
              </a:rPr>
              <a:t>Odgovor tela na unos antigena</a:t>
            </a:r>
            <a:endParaRPr lang="en-US" sz="1600" b="1" i="1" dirty="0">
              <a:solidFill>
                <a:srgbClr val="FFFF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6267" y="443873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6FFFF"/>
                </a:solidFill>
              </a:rPr>
              <a:t>POJAM ANTIGENA</a:t>
            </a:r>
          </a:p>
          <a:p>
            <a:endParaRPr lang="en-US" dirty="0">
              <a:solidFill>
                <a:srgbClr val="66FFFF"/>
              </a:solidFill>
            </a:endParaRPr>
          </a:p>
          <a:p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99616" y="4919654"/>
            <a:ext cx="786702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dirty="0"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u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širem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smislu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sr-Latn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celi mikroorganizmi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sr-Latn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delovi eukari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sr-Latn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tske ćelije  ili njene subfrakcije</a:t>
            </a:r>
            <a:endParaRPr lang="sr-Latn-RS" dirty="0"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u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kontekstu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imunohisto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/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citohemije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66FF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protein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sastavni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deo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organa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tkiva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ili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ćelije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koja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se</a:t>
            </a:r>
            <a:r>
              <a:rPr kumimoji="0" lang="sr-Cyrl-C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boji</a:t>
            </a:r>
            <a:endParaRPr kumimoji="0" lang="sr-Cyrl-C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F43534-F631-4C26-9BBC-C87B7C723D12}"/>
              </a:ext>
            </a:extLst>
          </p:cNvPr>
          <p:cNvSpPr/>
          <p:nvPr/>
        </p:nvSpPr>
        <p:spPr>
          <a:xfrm>
            <a:off x="318617" y="254393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sr-Latn-C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r</a:t>
            </a:r>
            <a:r>
              <a:rPr lang="en-US" sz="2000" b="1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ea</a:t>
            </a:r>
            <a:r>
              <a:rPr lang="sr-Latn-C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guju sa produktima imunog odgovora (antitelima - </a:t>
            </a:r>
            <a:r>
              <a:rPr lang="sr-Latn-CS" sz="2000" b="1" i="1" kern="0" dirty="0">
                <a:solidFill>
                  <a:srgbClr val="66FF33"/>
                </a:solidFill>
                <a:effectLst/>
                <a:latin typeface="Arial"/>
                <a:ea typeface="+mj-ea"/>
                <a:cs typeface="+mj-cs"/>
              </a:rPr>
              <a:t>antigena specifičnost</a:t>
            </a:r>
            <a:r>
              <a:rPr lang="sr-Latn-CS" sz="2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) </a:t>
            </a:r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virus copy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828800"/>
            <a:ext cx="6434138" cy="3629025"/>
          </a:xfrm>
          <a:noFill/>
          <a:ln/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667000" y="5867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b="1" i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Antigenske determinante</a:t>
            </a:r>
            <a:endParaRPr lang="en-US" b="1" i="1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5800" y="533400"/>
            <a:ext cx="822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0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U toku imunog odgovora  </a:t>
            </a:r>
            <a:r>
              <a:rPr lang="sr-Latn-CS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- antitela reaguju sa </a:t>
            </a:r>
            <a:r>
              <a:rPr lang="sr-Latn-CS" sz="2000" b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antigenskim</a:t>
            </a:r>
            <a:r>
              <a:rPr lang="sr-Latn-CS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sr-Latn-CS" sz="2000" b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determinantama</a:t>
            </a:r>
            <a:r>
              <a:rPr lang="sr-Latn-CS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ili </a:t>
            </a:r>
            <a:r>
              <a:rPr lang="sr-Latn-CS" sz="2000" b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epitopima</a:t>
            </a:r>
            <a:r>
              <a:rPr lang="en-US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</a:t>
            </a:r>
            <a:r>
              <a:rPr lang="sr-Latn-CS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na površini antigena</a:t>
            </a:r>
            <a:endParaRPr lang="en-US" sz="2000" b="1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pecificnost%20antitela%20copy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5000" y="2133600"/>
            <a:ext cx="4321175" cy="3863975"/>
          </a:xfrm>
          <a:noFill/>
          <a:ln/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535534" y="6089859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0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Specifičnost antitela</a:t>
            </a:r>
            <a:endParaRPr lang="en-US" sz="2000" b="1" i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83820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v"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b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Antitela</a:t>
            </a:r>
            <a:r>
              <a:rPr lang="sr-Latn-C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b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reaguju</a:t>
            </a:r>
            <a:r>
              <a:rPr lang="sr-Latn-C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isključivo </a:t>
            </a:r>
            <a:r>
              <a:rPr lang="sr-Latn-CS" b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 epitopom</a:t>
            </a:r>
            <a:r>
              <a:rPr lang="sr-Latn-C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koji je izazvao njihovo stvaranje</a:t>
            </a:r>
          </a:p>
          <a:p>
            <a:pPr>
              <a:spcBef>
                <a:spcPct val="50000"/>
              </a:spcBef>
              <a:buClr>
                <a:srgbClr val="FFFF00"/>
              </a:buClr>
              <a:buFont typeface="Wingdings" pitchFamily="2" charset="2"/>
              <a:buChar char="v"/>
            </a:pPr>
            <a:r>
              <a:rPr lang="sr-Latn-C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strukturalna </a:t>
            </a:r>
            <a:r>
              <a:rPr lang="sr-Latn-CS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podudarnost</a:t>
            </a:r>
            <a:r>
              <a:rPr lang="sr-Latn-C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epitopa</a:t>
            </a:r>
            <a:r>
              <a:rPr lang="sr-Latn-C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na antigenu i </a:t>
            </a:r>
            <a:r>
              <a:rPr lang="sr-Latn-CS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paratopa</a:t>
            </a:r>
            <a:r>
              <a:rPr lang="sr-Latn-CS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na molekulu antitela </a:t>
            </a:r>
            <a:endParaRPr lang="en-US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219200" y="17526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 i="1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219200" y="3352800"/>
            <a:ext cx="1143000" cy="4572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04800" y="30480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b="1" i="1">
                <a:solidFill>
                  <a:srgbClr val="FFFF6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epitop</a:t>
            </a:r>
            <a:endParaRPr lang="en-US" b="1" i="1">
              <a:solidFill>
                <a:srgbClr val="FFFF6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1143000" y="4057650"/>
            <a:ext cx="1385888" cy="66675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52400" y="4572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paratop</a:t>
            </a:r>
            <a:endParaRPr lang="en-US" b="1" i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486400" y="3276600"/>
            <a:ext cx="7747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1200" b="1" dirty="0">
                <a:solidFill>
                  <a:srgbClr val="5F5F5F"/>
                </a:solidFill>
                <a:effectLst/>
                <a:latin typeface="Tahoma" charset="0"/>
              </a:rPr>
              <a:t>antitelo</a:t>
            </a:r>
            <a:endParaRPr lang="en-US" sz="1200" b="1" dirty="0">
              <a:solidFill>
                <a:srgbClr val="5F5F5F"/>
              </a:solidFill>
              <a:effectLst/>
              <a:latin typeface="Tahoma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77000" y="2362200"/>
            <a:ext cx="23622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 i="1" dirty="0">
                <a:solidFill>
                  <a:srgbClr val="66FFFF"/>
                </a:solidFill>
                <a:effectLst/>
              </a:rPr>
              <a:t>Sile koje povezuju antigen sa antitelom</a:t>
            </a:r>
            <a:endParaRPr lang="en-US" b="1" i="1" dirty="0">
              <a:solidFill>
                <a:srgbClr val="66FFFF"/>
              </a:solidFill>
              <a:effectLst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324600" y="3505200"/>
            <a:ext cx="2819400" cy="16927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 b="1" i="1" dirty="0">
                <a:effectLst/>
              </a:rPr>
              <a:t>1) elektrostatičke veze </a:t>
            </a:r>
          </a:p>
          <a:p>
            <a:pPr>
              <a:spcBef>
                <a:spcPct val="50000"/>
              </a:spcBef>
            </a:pPr>
            <a:r>
              <a:rPr lang="it-IT" sz="1600" b="1" i="1" dirty="0">
                <a:effectLst/>
              </a:rPr>
              <a:t>2) vodonične veze</a:t>
            </a:r>
            <a:r>
              <a:rPr lang="en-US" sz="1600" b="1" i="1" dirty="0">
                <a:effectLst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it-IT" sz="1600" b="1" i="1" dirty="0">
                <a:effectLst/>
              </a:rPr>
              <a:t>3) hidrofobne veze</a:t>
            </a:r>
            <a:r>
              <a:rPr lang="en-US" sz="1600" b="1" i="1" dirty="0">
                <a:effectLst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it-IT" sz="1600" b="1" i="1" dirty="0">
                <a:effectLst/>
              </a:rPr>
              <a:t>4) Van der Waals</a:t>
            </a:r>
            <a:r>
              <a:rPr lang="sr-Latn-RS" sz="1600" b="1" i="1" dirty="0">
                <a:effectLst/>
              </a:rPr>
              <a:t>-</a:t>
            </a:r>
            <a:r>
              <a:rPr lang="it-IT" sz="1600" b="1" i="1" dirty="0">
                <a:effectLst/>
              </a:rPr>
              <a:t>ove međumolekulske sile </a:t>
            </a:r>
            <a:endParaRPr lang="en-US" sz="1600" b="1" i="1" dirty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5" grpId="0"/>
      <p:bldP spid="12296" grpId="0" animBg="1"/>
      <p:bldP spid="122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219200" y="1524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ANTITELA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90600" y="762000"/>
            <a:ext cx="81534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- </a:t>
            </a:r>
            <a:r>
              <a:rPr lang="sr-Latn-CS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osnovni reagens</a:t>
            </a:r>
            <a:r>
              <a:rPr lang="sr-Latn-CS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u svim imunohisto/citohemijskim metodama</a:t>
            </a:r>
          </a:p>
          <a:p>
            <a:pPr>
              <a:spcBef>
                <a:spcPct val="50000"/>
              </a:spcBef>
            </a:pPr>
            <a:r>
              <a:rPr lang="sr-Latn-CS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sr-Latn-CS" b="1" i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glikoproteini -</a:t>
            </a:r>
            <a:r>
              <a:rPr lang="sr-Latn-CS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b="1" i="1" dirty="0">
                <a:solidFill>
                  <a:srgbClr val="FFFF6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imunoglobulini (Ig),</a:t>
            </a:r>
            <a:r>
              <a:rPr lang="sr-Latn-CS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produkuju - </a:t>
            </a:r>
            <a:r>
              <a:rPr lang="sr-Latn-CS" b="1" i="1" dirty="0">
                <a:solidFill>
                  <a:srgbClr val="FFFF6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B-</a:t>
            </a:r>
            <a:r>
              <a:rPr lang="en-US" b="1" i="1" dirty="0">
                <a:solidFill>
                  <a:srgbClr val="FFFF6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b="1" i="1" dirty="0">
                <a:solidFill>
                  <a:srgbClr val="FFFF6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limfociti</a:t>
            </a:r>
            <a:r>
              <a:rPr lang="en-US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13316" name="Picture 4" descr="imunogenost copy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2057400"/>
            <a:ext cx="6416675" cy="4114800"/>
          </a:xfrm>
          <a:noFill/>
          <a:ln/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914400" y="6324600"/>
            <a:ext cx="7772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1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Stimulisanje B-ćelija antigenima i njihova dalja diferencijacija</a:t>
            </a:r>
            <a:endParaRPr lang="en-US" sz="1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l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667000"/>
            <a:ext cx="4572000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62000" y="1524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 b="1" i="1" dirty="0">
                <a:solidFill>
                  <a:srgbClr val="FFCC00"/>
                </a:solidFill>
                <a:effectLst/>
              </a:rPr>
              <a:t>Imunoglobulini</a:t>
            </a:r>
            <a:endParaRPr lang="en-US" sz="2800" b="1" i="1" dirty="0">
              <a:solidFill>
                <a:srgbClr val="FFCC00"/>
              </a:solidFill>
              <a:effectLst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4288" y="968375"/>
            <a:ext cx="699611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Latn-CS" b="1" dirty="0">
                <a:effectLst/>
              </a:rPr>
              <a:t> </a:t>
            </a:r>
            <a:r>
              <a:rPr lang="en-US" b="1" dirty="0">
                <a:effectLst/>
              </a:rPr>
              <a:t>I</a:t>
            </a:r>
            <a:r>
              <a:rPr lang="sr-Latn-CS" b="1" dirty="0">
                <a:effectLst/>
              </a:rPr>
              <a:t>munoglobulini obuhvataju </a:t>
            </a:r>
            <a:r>
              <a:rPr lang="sr-Latn-CS" b="1" dirty="0">
                <a:solidFill>
                  <a:srgbClr val="FFFF00"/>
                </a:solidFill>
                <a:effectLst/>
              </a:rPr>
              <a:t>pet</a:t>
            </a:r>
            <a:r>
              <a:rPr lang="sr-Latn-CS" b="1" dirty="0">
                <a:effectLst/>
              </a:rPr>
              <a:t> glavnih </a:t>
            </a:r>
            <a:r>
              <a:rPr lang="sr-Latn-CS" b="1" dirty="0">
                <a:solidFill>
                  <a:srgbClr val="09FFBF"/>
                </a:solidFill>
                <a:effectLst/>
              </a:rPr>
              <a:t>klasa</a:t>
            </a:r>
            <a:r>
              <a:rPr lang="sr-Latn-CS" b="1" dirty="0">
                <a:effectLst/>
              </a:rPr>
              <a:t>: </a:t>
            </a:r>
            <a:r>
              <a:rPr lang="sr-Latn-CS" b="1" i="1" dirty="0">
                <a:solidFill>
                  <a:srgbClr val="FFFF00"/>
                </a:solidFill>
                <a:effectLst/>
              </a:rPr>
              <a:t>IgG, IgA, IgM,</a:t>
            </a:r>
            <a:endParaRPr lang="en-US" b="1" i="1" dirty="0">
              <a:solidFill>
                <a:srgbClr val="FFFF00"/>
              </a:solidFill>
              <a:effectLst/>
            </a:endParaRPr>
          </a:p>
          <a:p>
            <a:pPr>
              <a:spcBef>
                <a:spcPct val="20000"/>
              </a:spcBef>
            </a:pPr>
            <a:r>
              <a:rPr lang="en-US" b="1" i="1" dirty="0">
                <a:solidFill>
                  <a:srgbClr val="FFFF00"/>
                </a:solidFill>
                <a:effectLst/>
              </a:rPr>
              <a:t>   </a:t>
            </a:r>
            <a:r>
              <a:rPr lang="sr-Latn-CS" b="1" i="1" dirty="0">
                <a:solidFill>
                  <a:srgbClr val="FFFF00"/>
                </a:solidFill>
                <a:effectLst/>
              </a:rPr>
              <a:t>IgD i IgE</a:t>
            </a:r>
            <a:r>
              <a:rPr lang="en-US" b="1" dirty="0">
                <a:effectLst/>
              </a:rPr>
              <a:t> </a:t>
            </a:r>
            <a:r>
              <a:rPr lang="sr-Latn-CS" b="1" dirty="0">
                <a:effectLst/>
              </a:rPr>
              <a:t>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sr-Latn-CS" b="1" dirty="0">
                <a:effectLst/>
              </a:rPr>
              <a:t> Svaki imunoglobulin je sastavljen od dva identična </a:t>
            </a:r>
            <a:r>
              <a:rPr lang="sr-Latn-CS" b="1" dirty="0">
                <a:solidFill>
                  <a:srgbClr val="FFFF00"/>
                </a:solidFill>
                <a:effectLst/>
              </a:rPr>
              <a:t>teška</a:t>
            </a:r>
            <a:r>
              <a:rPr lang="en-US" b="1" dirty="0">
                <a:solidFill>
                  <a:srgbClr val="FFFF00"/>
                </a:solidFill>
                <a:effectLst/>
              </a:rPr>
              <a:t> </a:t>
            </a:r>
            <a:r>
              <a:rPr lang="sr-Latn-CS" b="1" dirty="0">
                <a:effectLst/>
              </a:rPr>
              <a:t>(H)</a:t>
            </a:r>
            <a:endParaRPr lang="en-US" b="1" dirty="0">
              <a:effectLst/>
            </a:endParaRPr>
          </a:p>
          <a:p>
            <a:pPr>
              <a:spcBef>
                <a:spcPct val="20000"/>
              </a:spcBef>
            </a:pPr>
            <a:r>
              <a:rPr lang="en-US" b="1" dirty="0">
                <a:effectLst/>
              </a:rPr>
              <a:t>  </a:t>
            </a:r>
            <a:r>
              <a:rPr lang="sr-Latn-CS" b="1" dirty="0">
                <a:effectLst/>
              </a:rPr>
              <a:t>i dva identična </a:t>
            </a:r>
            <a:r>
              <a:rPr lang="sr-Latn-CS" b="1" dirty="0">
                <a:solidFill>
                  <a:srgbClr val="FFFF00"/>
                </a:solidFill>
                <a:effectLst/>
              </a:rPr>
              <a:t>laka lanca</a:t>
            </a:r>
            <a:r>
              <a:rPr lang="sr-Latn-CS" b="1" dirty="0">
                <a:effectLst/>
              </a:rPr>
              <a:t> (L)</a:t>
            </a:r>
            <a:r>
              <a:rPr lang="en-US" b="1" dirty="0">
                <a:effectLst/>
              </a:rPr>
              <a:t>        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04800" y="6032500"/>
            <a:ext cx="853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1600" b="1" i="1">
                <a:effectLst/>
              </a:rPr>
              <a:t>Struktura molekula imunoglobulina </a:t>
            </a:r>
          </a:p>
          <a:p>
            <a:r>
              <a:rPr lang="it-IT" sz="1600" b="1" i="1">
                <a:effectLst/>
              </a:rPr>
              <a:t>       (Međulančani </a:t>
            </a:r>
            <a:r>
              <a:rPr lang="it-IT" sz="1600" b="1" i="1">
                <a:solidFill>
                  <a:srgbClr val="FFFF00"/>
                </a:solidFill>
                <a:effectLst/>
              </a:rPr>
              <a:t>disulfidni mostovi (┌♦┐</a:t>
            </a:r>
            <a:r>
              <a:rPr lang="it-IT" sz="1600" b="1" i="1">
                <a:effectLst/>
              </a:rPr>
              <a:t>) </a:t>
            </a:r>
            <a:r>
              <a:rPr lang="sr-Latn-CS" sz="1600" b="1" i="1">
                <a:effectLst/>
              </a:rPr>
              <a:t>doprinose strukturi i stabilnosti molekula)</a:t>
            </a:r>
            <a:endParaRPr lang="en-US" sz="1600" b="1" i="1">
              <a:effectLst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31838" y="4706938"/>
            <a:ext cx="18288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  <a:effectLst/>
              </a:rPr>
              <a:t>H (t</a:t>
            </a:r>
            <a:r>
              <a:rPr lang="sr-Latn-CS" b="1">
                <a:solidFill>
                  <a:schemeClr val="bg2"/>
                </a:solidFill>
                <a:effectLst/>
              </a:rPr>
              <a:t>ešk</a:t>
            </a:r>
            <a:r>
              <a:rPr lang="en-US" b="1">
                <a:solidFill>
                  <a:schemeClr val="bg2"/>
                </a:solidFill>
                <a:effectLst/>
              </a:rPr>
              <a:t>i lanac)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60413" y="3563938"/>
            <a:ext cx="18288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  <a:effectLst/>
              </a:rPr>
              <a:t>L (laki lanac)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7467600" y="3962400"/>
            <a:ext cx="700088" cy="466725"/>
          </a:xfrm>
          <a:prstGeom prst="rect">
            <a:avLst/>
          </a:prstGeom>
          <a:solidFill>
            <a:srgbClr val="00008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b="1" i="1">
                <a:solidFill>
                  <a:srgbClr val="09FFBF"/>
                </a:solidFill>
                <a:effectLst/>
              </a:rPr>
              <a:t>IgG</a:t>
            </a:r>
            <a:endParaRPr lang="en-US" b="1" i="1">
              <a:solidFill>
                <a:srgbClr val="09FFBF"/>
              </a:solidFill>
              <a:effectLst/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6400800" y="4267200"/>
            <a:ext cx="914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4346" name="Picture 10" descr="sl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8363" y="0"/>
            <a:ext cx="19256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6858000" y="914400"/>
            <a:ext cx="609600" cy="228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35814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sl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362200"/>
            <a:ext cx="3457575" cy="317182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2296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800" b="1" i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Poliklonska </a:t>
            </a:r>
            <a:r>
              <a:rPr lang="it-IT" sz="2800" b="1" i="1" dirty="0">
                <a:solidFill>
                  <a:srgbClr val="09FFBF"/>
                </a:solidFill>
              </a:rPr>
              <a:t>i Monoklonska antitela</a:t>
            </a:r>
            <a:br>
              <a:rPr lang="en-US" sz="2800" b="1" i="1" dirty="0">
                <a:solidFill>
                  <a:srgbClr val="09FFBF"/>
                </a:solidFill>
              </a:rPr>
            </a:br>
            <a:endParaRPr lang="en-US" sz="2800" b="1" i="1" dirty="0">
              <a:solidFill>
                <a:srgbClr val="09FFB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C3C772-E878-4A56-AE5B-F691630AC08E}"/>
              </a:ext>
            </a:extLst>
          </p:cNvPr>
          <p:cNvSpPr txBox="1"/>
          <p:nvPr/>
        </p:nvSpPr>
        <p:spPr>
          <a:xfrm>
            <a:off x="762000" y="5791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dirty="0"/>
              <a:t>Antitela od </a:t>
            </a:r>
            <a:r>
              <a:rPr lang="sr-Latn-RS" dirty="0">
                <a:solidFill>
                  <a:srgbClr val="FFFF00"/>
                </a:solidFill>
              </a:rPr>
              <a:t>više</a:t>
            </a:r>
            <a:r>
              <a:rPr lang="sr-Latn-RS" dirty="0"/>
              <a:t> različitih aktiviranih B ćelija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C6253F-E62D-42D4-8F74-56023E82A271}"/>
              </a:ext>
            </a:extLst>
          </p:cNvPr>
          <p:cNvSpPr txBox="1"/>
          <p:nvPr/>
        </p:nvSpPr>
        <p:spPr>
          <a:xfrm>
            <a:off x="5181600" y="5791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dirty="0"/>
              <a:t>Antitela od aktivirane  </a:t>
            </a:r>
            <a:r>
              <a:rPr lang="sr-Latn-RS" dirty="0">
                <a:solidFill>
                  <a:srgbClr val="FFFF00"/>
                </a:solidFill>
              </a:rPr>
              <a:t>klonirane</a:t>
            </a:r>
            <a:r>
              <a:rPr lang="sr-Latn-RS" dirty="0"/>
              <a:t> B ćelijske linije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sl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35814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33400" y="228600"/>
            <a:ext cx="3962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800" b="1" i="1" dirty="0">
                <a:solidFill>
                  <a:srgbClr val="09FFB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Poliklonska antitela</a:t>
            </a:r>
            <a:endParaRPr lang="en-US" sz="2800" b="1" i="1" dirty="0">
              <a:solidFill>
                <a:srgbClr val="09FFB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62000" y="990600"/>
            <a:ext cx="7848600" cy="779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it-IT" b="1" i="1" dirty="0">
                <a:effectLst/>
              </a:rPr>
              <a:t>nastaju </a:t>
            </a:r>
            <a:r>
              <a:rPr lang="it-IT" b="1" i="1" dirty="0">
                <a:solidFill>
                  <a:srgbClr val="FFFF00"/>
                </a:solidFill>
                <a:effectLst/>
              </a:rPr>
              <a:t>u različitim ćelijama</a:t>
            </a:r>
            <a:r>
              <a:rPr lang="it-IT" b="1" i="1" dirty="0">
                <a:effectLst/>
              </a:rPr>
              <a:t> </a:t>
            </a:r>
            <a:r>
              <a:rPr lang="sr-Latn-RS" b="1" i="1" dirty="0">
                <a:effectLst/>
              </a:rPr>
              <a:t>,</a:t>
            </a:r>
            <a:r>
              <a:rPr lang="it-IT" b="1" i="1" dirty="0">
                <a:effectLst/>
              </a:rPr>
              <a:t> imunohemijski </a:t>
            </a:r>
            <a:r>
              <a:rPr lang="it-IT" b="1" i="1" dirty="0">
                <a:solidFill>
                  <a:srgbClr val="FFFF00"/>
                </a:solidFill>
                <a:effectLst/>
              </a:rPr>
              <a:t>različita</a:t>
            </a:r>
            <a:endParaRPr lang="sr-Latn-CS" b="1" i="1" dirty="0">
              <a:effectLst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it-IT" b="1" i="1" dirty="0">
                <a:effectLst/>
              </a:rPr>
              <a:t> reaguju </a:t>
            </a:r>
            <a:r>
              <a:rPr lang="it-IT" b="1" i="1" dirty="0">
                <a:solidFill>
                  <a:srgbClr val="FFFF00"/>
                </a:solidFill>
                <a:effectLst/>
              </a:rPr>
              <a:t>sa različitim epitopima na antigenu</a:t>
            </a:r>
            <a:r>
              <a:rPr lang="it-IT" b="1" i="1" dirty="0">
                <a:effectLst/>
              </a:rPr>
              <a:t> za koji su i formirana</a:t>
            </a:r>
            <a:endParaRPr lang="en-US" b="1" i="1" dirty="0">
              <a:effectLst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81000" y="5638800"/>
            <a:ext cx="38862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i="1">
                <a:solidFill>
                  <a:srgbClr val="09FFBF"/>
                </a:solidFill>
                <a:effectLst/>
              </a:rPr>
              <a:t>Dijagram poliklonih antitela (Y) vezanih za različite epitope na jednom antigenu</a:t>
            </a:r>
          </a:p>
        </p:txBody>
      </p:sp>
      <p:pic>
        <p:nvPicPr>
          <p:cNvPr id="19462" name="Picture 6" descr="imunizacija%20misa%20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343400"/>
            <a:ext cx="36576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486400" y="6096000"/>
            <a:ext cx="28956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400" b="1" i="1">
                <a:effectLst/>
              </a:rPr>
              <a:t>Indukovanje imunog odgovora kod eksperimentalnih životinja</a:t>
            </a:r>
            <a:endParaRPr lang="en-US" sz="1400" b="1" i="1">
              <a:effectLst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334000" y="2590800"/>
            <a:ext cx="28194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DOBIJANJE ANTITELA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5334000" y="3048000"/>
            <a:ext cx="3352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 b="1" i="1" dirty="0">
                <a:effectLst/>
              </a:rPr>
              <a:t>Antigen ubrizgava </a:t>
            </a:r>
            <a:r>
              <a:rPr lang="it-IT" sz="1600" b="1" i="1" dirty="0">
                <a:solidFill>
                  <a:srgbClr val="81FBAF"/>
                </a:solidFill>
                <a:effectLst/>
              </a:rPr>
              <a:t>intradermalno</a:t>
            </a:r>
            <a:r>
              <a:rPr lang="sr-Latn-RS" sz="1600" b="1" i="1" dirty="0">
                <a:solidFill>
                  <a:srgbClr val="81FBAF"/>
                </a:solidFill>
                <a:effectLst/>
              </a:rPr>
              <a:t>,</a:t>
            </a:r>
            <a:r>
              <a:rPr lang="it-IT" sz="1600" b="1" i="1" dirty="0">
                <a:effectLst/>
              </a:rPr>
              <a:t> potkožno i</a:t>
            </a:r>
            <a:r>
              <a:rPr lang="sr-Latn-RS" sz="1600" b="1" i="1" dirty="0">
                <a:effectLst/>
              </a:rPr>
              <a:t>li</a:t>
            </a:r>
            <a:r>
              <a:rPr lang="it-IT" sz="1600" b="1" i="1" dirty="0">
                <a:effectLst/>
              </a:rPr>
              <a:t> u mišić stopala</a:t>
            </a:r>
            <a:endParaRPr lang="en-US" sz="1600" b="1" i="1" dirty="0">
              <a:effectLst/>
            </a:endParaRPr>
          </a:p>
          <a:p>
            <a:pPr>
              <a:spcBef>
                <a:spcPct val="50000"/>
              </a:spcBef>
            </a:pPr>
            <a:endParaRPr lang="en-US" sz="1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222</TotalTime>
  <Words>618</Words>
  <Application>Microsoft Office PowerPoint</Application>
  <PresentationFormat>On-screen Show (4:3)</PresentationFormat>
  <Paragraphs>110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Tahoma</vt:lpstr>
      <vt:lpstr>Wingdings</vt:lpstr>
      <vt:lpstr>Beam</vt:lpstr>
      <vt:lpstr>PowerPoint Presentation</vt:lpstr>
      <vt:lpstr>PowerPoint Presentation</vt:lpstr>
      <vt:lpstr>supstance koje unete u organizam izazivaju imuni odgovor (imunogenost)</vt:lpstr>
      <vt:lpstr>PowerPoint Presentation</vt:lpstr>
      <vt:lpstr>PowerPoint Presentation</vt:lpstr>
      <vt:lpstr>PowerPoint Presentation</vt:lpstr>
      <vt:lpstr>PowerPoint Presentation</vt:lpstr>
      <vt:lpstr>Poliklonska i Monoklonska antitela </vt:lpstr>
      <vt:lpstr>PowerPoint Presentation</vt:lpstr>
      <vt:lpstr>PowerPoint Presentation</vt:lpstr>
      <vt:lpstr>Različiti načini obeležavanja antitela </vt:lpstr>
      <vt:lpstr>IHC METODE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ABC metoda  – koristi avidin-ili streptavidin-biotin enzimski                 kompleks</vt:lpstr>
      <vt:lpstr>Tehnike zasnovane na polimerima (dekstran)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Radmila Glisic</dc:creator>
  <cp:lastModifiedBy>Radmila Glišić</cp:lastModifiedBy>
  <cp:revision>46</cp:revision>
  <dcterms:created xsi:type="dcterms:W3CDTF">2009-12-17T13:37:44Z</dcterms:created>
  <dcterms:modified xsi:type="dcterms:W3CDTF">2018-11-28T13:19:22Z</dcterms:modified>
</cp:coreProperties>
</file>